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7" r:id="rId2"/>
    <p:sldId id="256" r:id="rId3"/>
    <p:sldId id="291" r:id="rId4"/>
    <p:sldId id="258" r:id="rId5"/>
    <p:sldId id="265" r:id="rId6"/>
    <p:sldId id="267" r:id="rId7"/>
    <p:sldId id="268" r:id="rId8"/>
    <p:sldId id="269" r:id="rId9"/>
    <p:sldId id="272" r:id="rId10"/>
    <p:sldId id="273" r:id="rId11"/>
    <p:sldId id="27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008000"/>
    <a:srgbClr val="660033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8D845B-19F8-4557-AD3F-F32E6FDEBDD9}" type="datetimeFigureOut">
              <a:rPr lang="ru-RU" smtClean="0"/>
              <a:pPr/>
              <a:t>16.08.2014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32330B-0107-443B-BA5E-F0DE14F6754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32330B-0107-443B-BA5E-F0DE14F6754A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k-KZ" dirty="0" smtClean="0"/>
              <a:t>тар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32330B-0107-443B-BA5E-F0DE14F6754A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16.08.2014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16.08.2014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16.08.2014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16.08.2014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16.08.2014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16.08.2014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16.08.2014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16.08.2014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16.08.2014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16.08.2014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16.08.2014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16.08.2014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332656"/>
            <a:ext cx="8640960" cy="6264696"/>
          </a:xfrm>
          <a:solidFill>
            <a:srgbClr val="002060"/>
          </a:solidFill>
        </p:spPr>
        <p:txBody>
          <a:bodyPr/>
          <a:lstStyle/>
          <a:p>
            <a:pPr algn="ctr">
              <a:buNone/>
            </a:pPr>
            <a:r>
              <a:rPr lang="kk-KZ" dirty="0" smtClean="0"/>
              <a:t>   </a:t>
            </a:r>
          </a:p>
          <a:p>
            <a:pPr algn="ctr">
              <a:buNone/>
            </a:pPr>
            <a:endParaRPr lang="kk-KZ" dirty="0" smtClean="0"/>
          </a:p>
          <a:p>
            <a:pPr algn="ctr">
              <a:buNone/>
            </a:pPr>
            <a:r>
              <a:rPr lang="kk-KZ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Тақырып</a:t>
            </a:r>
          </a:p>
          <a:p>
            <a:pPr algn="ctr">
              <a:buNone/>
            </a:pPr>
            <a:r>
              <a:rPr lang="kk-KZ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Өсімдік клеткаларын </a:t>
            </a:r>
          </a:p>
          <a:p>
            <a:pPr algn="ctr">
              <a:buNone/>
            </a:pPr>
            <a:r>
              <a:rPr lang="kk-KZ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in vitro жағдайында  </a:t>
            </a:r>
          </a:p>
          <a:p>
            <a:pPr algn="ctr">
              <a:buNone/>
            </a:pPr>
            <a:r>
              <a:rPr lang="kk-KZ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өсіру әдістері</a:t>
            </a:r>
            <a:endParaRPr lang="ru-RU" sz="36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44208" y="3501008"/>
            <a:ext cx="2232248" cy="2925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548680"/>
            <a:ext cx="3581400" cy="5688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548680"/>
            <a:ext cx="4127004" cy="5688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1259632" y="6237312"/>
            <a:ext cx="61926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Морфогенді каллус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836712"/>
            <a:ext cx="4248472" cy="45347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908720"/>
            <a:ext cx="345619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539552" y="5733256"/>
            <a:ext cx="38164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Эмбриогенді каллус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220072" y="5589240"/>
            <a:ext cx="30963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Суспензия культурасы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260648"/>
            <a:ext cx="8352928" cy="5976664"/>
          </a:xfrm>
          <a:solidFill>
            <a:schemeClr val="tx2">
              <a:lumMod val="50000"/>
            </a:schemeClr>
          </a:solidFill>
        </p:spPr>
        <p:txBody>
          <a:bodyPr>
            <a:normAutofit fontScale="70000" lnSpcReduction="20000"/>
          </a:bodyPr>
          <a:lstStyle/>
          <a:p>
            <a:r>
              <a:rPr lang="kk-KZ" dirty="0" smtClean="0">
                <a:solidFill>
                  <a:schemeClr val="tx1"/>
                </a:solidFill>
              </a:rPr>
              <a:t> </a:t>
            </a:r>
            <a:endParaRPr lang="ru-RU" dirty="0" smtClean="0">
              <a:solidFill>
                <a:schemeClr val="tx1"/>
              </a:solidFill>
            </a:endParaRPr>
          </a:p>
          <a:p>
            <a:r>
              <a:rPr lang="kk-KZ" sz="39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Жоспар:</a:t>
            </a:r>
          </a:p>
          <a:p>
            <a:endParaRPr lang="ru-RU" sz="39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kk-KZ" sz="39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1. Залалсыздандыру </a:t>
            </a:r>
          </a:p>
          <a:p>
            <a:pPr algn="l"/>
            <a:endParaRPr lang="kk-KZ" sz="39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kk-KZ" sz="39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2.  Қоректік орталар</a:t>
            </a:r>
          </a:p>
          <a:p>
            <a:pPr algn="l"/>
            <a:endParaRPr lang="ru-RU" sz="39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kk-KZ" sz="39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3. Клеткаларды өсіруге қажетті жағдайлар</a:t>
            </a:r>
          </a:p>
          <a:p>
            <a:pPr algn="l"/>
            <a:endParaRPr lang="ru-RU" sz="39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kk-KZ" sz="39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4. Каллусты алу және оны өсіру</a:t>
            </a:r>
          </a:p>
          <a:p>
            <a:pPr algn="l"/>
            <a:endParaRPr lang="ru-RU" sz="39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kk-KZ" sz="39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5. Клеткаларды сұйық қоректік орталарда</a:t>
            </a:r>
          </a:p>
          <a:p>
            <a:pPr algn="l"/>
            <a:r>
              <a:rPr lang="kk-KZ" sz="39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өсіру</a:t>
            </a:r>
            <a:endParaRPr lang="ru-RU" sz="39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kk-KZ" sz="39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sz="39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260648"/>
            <a:ext cx="8784976" cy="6408712"/>
          </a:xfrm>
        </p:spPr>
        <p:txBody>
          <a:bodyPr/>
          <a:lstStyle/>
          <a:p>
            <a:r>
              <a:rPr lang="kk-KZ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Экспланттарды залалсыздандыруға </a:t>
            </a:r>
          </a:p>
          <a:p>
            <a:r>
              <a:rPr lang="kk-KZ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арналған заттар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51520" y="1340769"/>
          <a:ext cx="8784976" cy="51125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92488"/>
                <a:gridCol w="4392488"/>
              </a:tblGrid>
              <a:tr h="583876">
                <a:tc>
                  <a:txBody>
                    <a:bodyPr/>
                    <a:lstStyle/>
                    <a:p>
                      <a:r>
                        <a:rPr lang="kk-KZ" sz="24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Дезинфекант аталуы 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4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формуласы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0318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Этил спирті</a:t>
                      </a:r>
                      <a:endParaRPr lang="ru-RU" sz="2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C</a:t>
                      </a:r>
                      <a:r>
                        <a:rPr lang="en-US" sz="2400" baseline="-250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H</a:t>
                      </a:r>
                      <a:r>
                        <a:rPr lang="en-US" sz="2400" baseline="-250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OH</a:t>
                      </a:r>
                      <a:endParaRPr lang="ru-RU" sz="2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50318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Натрий гипохлориді</a:t>
                      </a:r>
                      <a:endParaRPr lang="ru-RU" sz="2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NaClO</a:t>
                      </a:r>
                      <a:endParaRPr lang="ru-RU" sz="2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50318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Кальций гипохлориді</a:t>
                      </a:r>
                      <a:endParaRPr lang="ru-RU" sz="2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Ca(ClO)</a:t>
                      </a:r>
                      <a:r>
                        <a:rPr lang="kk-KZ" sz="2400" baseline="-250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endParaRPr lang="ru-RU" sz="2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50318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Хлорамин Б</a:t>
                      </a:r>
                      <a:endParaRPr lang="ru-RU" sz="2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(C</a:t>
                      </a:r>
                      <a:r>
                        <a:rPr lang="kk-KZ" sz="2400" baseline="-250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</a:t>
                      </a:r>
                      <a:r>
                        <a:rPr lang="kk-KZ" sz="24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H</a:t>
                      </a:r>
                      <a:r>
                        <a:rPr lang="kk-KZ" sz="2400" baseline="-250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</a:t>
                      </a:r>
                      <a:r>
                        <a:rPr lang="kk-KZ" sz="24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SO</a:t>
                      </a:r>
                      <a:r>
                        <a:rPr lang="kk-KZ" sz="2400" baseline="-250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r>
                        <a:rPr lang="kk-KZ" sz="24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N(Na)Cl </a:t>
                      </a:r>
                      <a:r>
                        <a:rPr lang="kk-KZ" sz="24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x</a:t>
                      </a:r>
                      <a:r>
                        <a:rPr lang="kk-KZ" sz="24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3H</a:t>
                      </a:r>
                      <a:r>
                        <a:rPr lang="kk-KZ" sz="2400" baseline="-250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r>
                        <a:rPr lang="kk-KZ" sz="24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O)</a:t>
                      </a:r>
                      <a:endParaRPr lang="ru-RU" sz="2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50318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Сулема</a:t>
                      </a:r>
                      <a:endParaRPr lang="ru-RU" sz="2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HgCl</a:t>
                      </a:r>
                      <a:r>
                        <a:rPr lang="kk-KZ" sz="2400" baseline="-250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endParaRPr lang="ru-RU" sz="2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50318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Сутегінің асқын тотығы</a:t>
                      </a:r>
                      <a:endParaRPr lang="ru-RU" sz="2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H</a:t>
                      </a:r>
                      <a:r>
                        <a:rPr lang="kk-KZ" sz="2400" baseline="-250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r>
                        <a:rPr lang="kk-KZ" sz="24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O</a:t>
                      </a:r>
                      <a:r>
                        <a:rPr lang="kk-KZ" sz="2400" baseline="-250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endParaRPr lang="ru-RU" sz="2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50318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Бром</a:t>
                      </a:r>
                      <a:endParaRPr lang="ru-RU" sz="2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Br</a:t>
                      </a:r>
                      <a:endParaRPr lang="ru-RU" sz="2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50318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Фенол</a:t>
                      </a:r>
                      <a:endParaRPr lang="ru-RU" sz="2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C</a:t>
                      </a:r>
                      <a:r>
                        <a:rPr lang="kk-KZ" sz="2400" baseline="-250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</a:t>
                      </a:r>
                      <a:r>
                        <a:rPr lang="kk-KZ" sz="24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H</a:t>
                      </a:r>
                      <a:r>
                        <a:rPr lang="kk-KZ" sz="2400" baseline="-250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</a:t>
                      </a:r>
                      <a:r>
                        <a:rPr lang="kk-KZ" sz="24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OH</a:t>
                      </a:r>
                      <a:endParaRPr lang="ru-RU" sz="2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50318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Конц.күкірт қышқылы</a:t>
                      </a:r>
                      <a:endParaRPr lang="ru-RU" sz="2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H</a:t>
                      </a:r>
                      <a:r>
                        <a:rPr lang="kk-KZ" sz="2400" baseline="-250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r>
                        <a:rPr lang="kk-KZ" sz="2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SO</a:t>
                      </a:r>
                      <a:r>
                        <a:rPr lang="kk-KZ" sz="2400" baseline="-250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</a:t>
                      </a:r>
                      <a:endParaRPr lang="ru-RU" sz="2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16632"/>
            <a:ext cx="8435280" cy="6408712"/>
          </a:xfrm>
        </p:spPr>
        <p:style>
          <a:lnRef idx="0">
            <a:scrgbClr r="0" g="0" b="0"/>
          </a:lnRef>
          <a:fillRef idx="1001">
            <a:schemeClr val="dk2"/>
          </a:fillRef>
          <a:effectRef idx="0">
            <a:scrgbClr r="0" g="0" b="0"/>
          </a:effectRef>
          <a:fontRef idx="major"/>
        </p:style>
        <p:txBody>
          <a:bodyPr>
            <a:normAutofit/>
          </a:bodyPr>
          <a:lstStyle/>
          <a:p>
            <a:pPr algn="ctr">
              <a:buNone/>
            </a:pP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2. Қоректік орталар құрамы</a:t>
            </a:r>
          </a:p>
          <a:p>
            <a:pPr>
              <a:buNone/>
            </a:pPr>
            <a:endParaRPr lang="kk-KZ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Негізгі бейорганикалық заттар (макроэлементтер);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Микроэлементтер;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Темір көздері;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Органикалық қоспалар (витаминдер);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Көмірсу көздері;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Органикалық қосындылар</a:t>
            </a:r>
          </a:p>
          <a:p>
            <a:pPr marL="514350" indent="-514350">
              <a:buNone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( өсімдіктердің өсу регуляторлары)</a:t>
            </a:r>
          </a:p>
          <a:p>
            <a:endParaRPr lang="ru-RU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260648"/>
            <a:ext cx="8712968" cy="6081539"/>
          </a:xfrm>
        </p:spPr>
        <p:txBody>
          <a:bodyPr/>
          <a:lstStyle/>
          <a:p>
            <a:pPr algn="ctr">
              <a:buNone/>
            </a:pPr>
            <a:r>
              <a:rPr lang="kk-KZ" sz="1800" b="1" dirty="0" smtClean="0">
                <a:latin typeface="Times New Roman" pitchFamily="18" charset="0"/>
                <a:cs typeface="Times New Roman" pitchFamily="18" charset="0"/>
              </a:rPr>
              <a:t> Мурасиге-Скуг қоректік ортасы</a:t>
            </a:r>
          </a:p>
          <a:p>
            <a:endParaRPr lang="ru-RU" dirty="0"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251519" y="692696"/>
          <a:ext cx="8661666" cy="5746663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366164"/>
                <a:gridCol w="2175475"/>
                <a:gridCol w="2502333"/>
                <a:gridCol w="1617694"/>
              </a:tblGrid>
              <a:tr h="432048">
                <a:tc>
                  <a:txBody>
                    <a:bodyPr/>
                    <a:lstStyle/>
                    <a:p>
                      <a:r>
                        <a:rPr lang="kk-KZ" sz="1800" b="1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Компаненттер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800" b="1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Концентр., мг/л.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800" b="1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Компаненттер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800" b="1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Конц., мг/л.</a:t>
                      </a:r>
                      <a:endParaRPr lang="ru-RU" sz="18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03655">
                <a:tc>
                  <a:txBody>
                    <a:bodyPr/>
                    <a:lstStyle/>
                    <a:p>
                      <a:r>
                        <a:rPr lang="kk-KZ" sz="1800" b="1" u="sng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Макроэлементтер</a:t>
                      </a:r>
                      <a:r>
                        <a:rPr lang="kk-KZ" sz="1800" b="1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 pitchFamily="18" charset="0"/>
                          <a:cs typeface="Times New Roman" pitchFamily="18" charset="0"/>
                        </a:rPr>
                        <a:t>Na2MoO4× 2H2O</a:t>
                      </a:r>
                      <a:endParaRPr lang="ru-RU" sz="18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 pitchFamily="18" charset="0"/>
                          <a:cs typeface="Times New Roman" pitchFamily="18" charset="0"/>
                        </a:rPr>
                        <a:t>0,25</a:t>
                      </a:r>
                      <a:endParaRPr lang="ru-RU" sz="18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8955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 pitchFamily="18" charset="0"/>
                          <a:cs typeface="Times New Roman" pitchFamily="18" charset="0"/>
                        </a:rPr>
                        <a:t>KNO3</a:t>
                      </a:r>
                      <a:endParaRPr lang="ru-RU" sz="18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 pitchFamily="18" charset="0"/>
                          <a:cs typeface="Times New Roman" pitchFamily="18" charset="0"/>
                        </a:rPr>
                        <a:t>1900</a:t>
                      </a:r>
                      <a:endParaRPr lang="ru-RU" sz="18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 pitchFamily="18" charset="0"/>
                          <a:cs typeface="Times New Roman" pitchFamily="18" charset="0"/>
                        </a:rPr>
                        <a:t>CoCl2 × 6H2O</a:t>
                      </a:r>
                      <a:endParaRPr lang="ru-RU" sz="18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 pitchFamily="18" charset="0"/>
                          <a:cs typeface="Times New Roman" pitchFamily="18" charset="0"/>
                        </a:rPr>
                        <a:t>0,025</a:t>
                      </a:r>
                      <a:endParaRPr lang="ru-RU" sz="18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8955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 pitchFamily="18" charset="0"/>
                          <a:cs typeface="Times New Roman" pitchFamily="18" charset="0"/>
                        </a:rPr>
                        <a:t>NH4NO3</a:t>
                      </a:r>
                      <a:endParaRPr lang="ru-RU" sz="18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 pitchFamily="18" charset="0"/>
                          <a:cs typeface="Times New Roman" pitchFamily="18" charset="0"/>
                        </a:rPr>
                        <a:t>160</a:t>
                      </a:r>
                      <a:endParaRPr lang="ru-RU" sz="18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800" b="1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Темір хелаты</a:t>
                      </a:r>
                      <a:endParaRPr lang="ru-RU" sz="18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8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8955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 pitchFamily="18" charset="0"/>
                          <a:cs typeface="Times New Roman" pitchFamily="18" charset="0"/>
                        </a:rPr>
                        <a:t>MgSO4 × 7H2O</a:t>
                      </a:r>
                      <a:endParaRPr lang="ru-RU" sz="18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 pitchFamily="18" charset="0"/>
                          <a:cs typeface="Times New Roman" pitchFamily="18" charset="0"/>
                        </a:rPr>
                        <a:t>370</a:t>
                      </a:r>
                      <a:endParaRPr lang="ru-RU" sz="18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 pitchFamily="18" charset="0"/>
                          <a:cs typeface="Times New Roman" pitchFamily="18" charset="0"/>
                        </a:rPr>
                        <a:t>FeSO4 × 7H2O</a:t>
                      </a:r>
                      <a:endParaRPr lang="ru-RU" sz="18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 pitchFamily="18" charset="0"/>
                          <a:cs typeface="Times New Roman" pitchFamily="18" charset="0"/>
                        </a:rPr>
                        <a:t>27,8</a:t>
                      </a:r>
                      <a:endParaRPr lang="ru-RU" sz="18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8955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 pitchFamily="18" charset="0"/>
                          <a:cs typeface="Times New Roman" pitchFamily="18" charset="0"/>
                        </a:rPr>
                        <a:t>CaCl2 × 2H2O</a:t>
                      </a:r>
                      <a:endParaRPr lang="ru-RU" sz="18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 pitchFamily="18" charset="0"/>
                          <a:cs typeface="Times New Roman" pitchFamily="18" charset="0"/>
                        </a:rPr>
                        <a:t>440</a:t>
                      </a:r>
                      <a:endParaRPr lang="ru-RU" sz="18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 pitchFamily="18" charset="0"/>
                          <a:cs typeface="Times New Roman" pitchFamily="18" charset="0"/>
                        </a:rPr>
                        <a:t>Na2</a:t>
                      </a:r>
                      <a:r>
                        <a:rPr lang="kk-KZ" sz="1800" b="1" dirty="0">
                          <a:latin typeface="Times New Roman" pitchFamily="18" charset="0"/>
                          <a:cs typeface="Times New Roman" pitchFamily="18" charset="0"/>
                        </a:rPr>
                        <a:t>ЭДТА</a:t>
                      </a:r>
                      <a:endParaRPr lang="ru-RU" sz="18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1800" b="1" dirty="0">
                          <a:latin typeface="Times New Roman" pitchFamily="18" charset="0"/>
                          <a:cs typeface="Times New Roman" pitchFamily="18" charset="0"/>
                        </a:rPr>
                        <a:t>37,3</a:t>
                      </a:r>
                      <a:endParaRPr lang="ru-RU" sz="18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9612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 pitchFamily="18" charset="0"/>
                          <a:cs typeface="Times New Roman" pitchFamily="18" charset="0"/>
                        </a:rPr>
                        <a:t>KH2PO4</a:t>
                      </a:r>
                      <a:endParaRPr lang="ru-RU" sz="18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 pitchFamily="18" charset="0"/>
                          <a:cs typeface="Times New Roman" pitchFamily="18" charset="0"/>
                        </a:rPr>
                        <a:t>170</a:t>
                      </a:r>
                      <a:endParaRPr lang="ru-RU" sz="18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kk-KZ" sz="1800" b="1" i="0" u="sng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Органикалық заттар</a:t>
                      </a:r>
                      <a:endParaRPr lang="ru-RU" sz="1800" b="1" i="0" u="sng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00841">
                <a:tc>
                  <a:txBody>
                    <a:bodyPr/>
                    <a:lstStyle/>
                    <a:p>
                      <a:r>
                        <a:rPr lang="kk-KZ" sz="1800" b="1" u="sng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Микроэлементтер</a:t>
                      </a:r>
                      <a:endParaRPr lang="ru-RU" sz="1800" b="1" u="sng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800" b="1" dirty="0">
                          <a:latin typeface="Times New Roman" pitchFamily="18" charset="0"/>
                          <a:cs typeface="Times New Roman" pitchFamily="18" charset="0"/>
                        </a:rPr>
                        <a:t>Мезо-инозит</a:t>
                      </a:r>
                      <a:endParaRPr lang="ru-RU" sz="18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8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8955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 pitchFamily="18" charset="0"/>
                          <a:cs typeface="Times New Roman" pitchFamily="18" charset="0"/>
                        </a:rPr>
                        <a:t>MnSO4 × 4H2O</a:t>
                      </a:r>
                      <a:endParaRPr lang="ru-RU" sz="18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 pitchFamily="18" charset="0"/>
                          <a:cs typeface="Times New Roman" pitchFamily="18" charset="0"/>
                        </a:rPr>
                        <a:t>22,3</a:t>
                      </a:r>
                      <a:endParaRPr lang="ru-RU" sz="18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800" b="1" dirty="0">
                          <a:latin typeface="Times New Roman" pitchFamily="18" charset="0"/>
                          <a:cs typeface="Times New Roman" pitchFamily="18" charset="0"/>
                        </a:rPr>
                        <a:t>Тиамин –</a:t>
                      </a:r>
                      <a:r>
                        <a:rPr lang="en-US" sz="1800" b="1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dirty="0" err="1">
                          <a:latin typeface="Times New Roman" pitchFamily="18" charset="0"/>
                          <a:cs typeface="Times New Roman" pitchFamily="18" charset="0"/>
                        </a:rPr>
                        <a:t>HCl</a:t>
                      </a:r>
                      <a:endParaRPr lang="ru-RU" sz="18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 pitchFamily="18" charset="0"/>
                          <a:cs typeface="Times New Roman" pitchFamily="18" charset="0"/>
                        </a:rPr>
                        <a:t>0,1</a:t>
                      </a:r>
                      <a:endParaRPr lang="ru-RU" sz="18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8955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 pitchFamily="18" charset="0"/>
                          <a:cs typeface="Times New Roman" pitchFamily="18" charset="0"/>
                        </a:rPr>
                        <a:t>KJ</a:t>
                      </a:r>
                      <a:endParaRPr lang="ru-RU" sz="18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 pitchFamily="18" charset="0"/>
                          <a:cs typeface="Times New Roman" pitchFamily="18" charset="0"/>
                        </a:rPr>
                        <a:t>0,83</a:t>
                      </a:r>
                      <a:endParaRPr lang="ru-RU" sz="18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800" b="1" dirty="0">
                          <a:latin typeface="Times New Roman" pitchFamily="18" charset="0"/>
                          <a:cs typeface="Times New Roman" pitchFamily="18" charset="0"/>
                        </a:rPr>
                        <a:t>Никотин қышқылы</a:t>
                      </a:r>
                      <a:endParaRPr lang="ru-RU" sz="18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 pitchFamily="18" charset="0"/>
                          <a:cs typeface="Times New Roman" pitchFamily="18" charset="0"/>
                        </a:rPr>
                        <a:t>0,5</a:t>
                      </a:r>
                      <a:endParaRPr lang="ru-RU" sz="18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8955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 pitchFamily="18" charset="0"/>
                          <a:cs typeface="Times New Roman" pitchFamily="18" charset="0"/>
                        </a:rPr>
                        <a:t>H2BO3</a:t>
                      </a:r>
                      <a:endParaRPr lang="ru-RU" sz="18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 pitchFamily="18" charset="0"/>
                          <a:cs typeface="Times New Roman" pitchFamily="18" charset="0"/>
                        </a:rPr>
                        <a:t>6,2</a:t>
                      </a:r>
                      <a:endParaRPr lang="ru-RU" sz="18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800" b="1" dirty="0">
                          <a:latin typeface="Times New Roman" pitchFamily="18" charset="0"/>
                          <a:cs typeface="Times New Roman" pitchFamily="18" charset="0"/>
                        </a:rPr>
                        <a:t>Пиридоксин -</a:t>
                      </a:r>
                      <a:r>
                        <a:rPr lang="en-US" sz="1800" b="1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dirty="0" err="1">
                          <a:latin typeface="Times New Roman" pitchFamily="18" charset="0"/>
                          <a:cs typeface="Times New Roman" pitchFamily="18" charset="0"/>
                        </a:rPr>
                        <a:t>HCl</a:t>
                      </a:r>
                      <a:endParaRPr lang="ru-RU" sz="18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 pitchFamily="18" charset="0"/>
                          <a:cs typeface="Times New Roman" pitchFamily="18" charset="0"/>
                        </a:rPr>
                        <a:t>0,5</a:t>
                      </a:r>
                      <a:endParaRPr lang="ru-RU" sz="18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8955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 pitchFamily="18" charset="0"/>
                          <a:cs typeface="Times New Roman" pitchFamily="18" charset="0"/>
                        </a:rPr>
                        <a:t>ZnSO4 × 7H2O</a:t>
                      </a:r>
                      <a:endParaRPr lang="ru-RU" sz="18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 pitchFamily="18" charset="0"/>
                          <a:cs typeface="Times New Roman" pitchFamily="18" charset="0"/>
                        </a:rPr>
                        <a:t>8,6</a:t>
                      </a:r>
                      <a:endParaRPr lang="ru-RU" sz="18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800" b="1" u="sng" dirty="0">
                          <a:latin typeface="Times New Roman" pitchFamily="18" charset="0"/>
                          <a:cs typeface="Times New Roman" pitchFamily="18" charset="0"/>
                        </a:rPr>
                        <a:t>Сахароза</a:t>
                      </a:r>
                      <a:endParaRPr lang="ru-RU" sz="1800" b="1" u="sng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 pitchFamily="18" charset="0"/>
                          <a:cs typeface="Times New Roman" pitchFamily="18" charset="0"/>
                        </a:rPr>
                        <a:t>30000</a:t>
                      </a:r>
                      <a:endParaRPr lang="ru-RU" sz="18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8955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 pitchFamily="18" charset="0"/>
                          <a:cs typeface="Times New Roman" pitchFamily="18" charset="0"/>
                        </a:rPr>
                        <a:t>CuSO4 × 5H2O</a:t>
                      </a:r>
                      <a:endParaRPr lang="ru-RU" sz="18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 pitchFamily="18" charset="0"/>
                          <a:cs typeface="Times New Roman" pitchFamily="18" charset="0"/>
                        </a:rPr>
                        <a:t>0,025</a:t>
                      </a:r>
                      <a:endParaRPr lang="ru-RU" sz="18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 pitchFamily="18" charset="0"/>
                          <a:cs typeface="Times New Roman" pitchFamily="18" charset="0"/>
                        </a:rPr>
                        <a:t>pH</a:t>
                      </a:r>
                      <a:endParaRPr lang="ru-RU" sz="18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 pitchFamily="18" charset="0"/>
                          <a:cs typeface="Times New Roman" pitchFamily="18" charset="0"/>
                        </a:rPr>
                        <a:t>5,6-5,8</a:t>
                      </a:r>
                      <a:endParaRPr lang="ru-RU" sz="18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214290"/>
            <a:ext cx="8712968" cy="6383062"/>
          </a:xfrm>
          <a:solidFill>
            <a:srgbClr val="006600"/>
          </a:solidFill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3. Клеткаларды өсіруге қажетті жағдайлар</a:t>
            </a:r>
          </a:p>
          <a:p>
            <a:pPr>
              <a:buNone/>
            </a:pPr>
            <a:endParaRPr lang="kk-KZ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kk-KZ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Температура</a:t>
            </a:r>
          </a:p>
          <a:p>
            <a:pPr>
              <a:buFontTx/>
              <a:buChar char="-"/>
            </a:pPr>
            <a:r>
              <a:rPr lang="kk-KZ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каллустық</a:t>
            </a: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ұлпаларды өсіру - </a:t>
            </a:r>
            <a:r>
              <a:rPr lang="kk-KZ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25± 2 </a:t>
            </a:r>
            <a:r>
              <a:rPr lang="kk-KZ" b="1" baseline="30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kk-KZ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buFontTx/>
              <a:buChar char="-"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клетка мен ұлпа культураларын өсіру және </a:t>
            </a:r>
            <a:r>
              <a:rPr lang="kk-KZ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морфогенезді </a:t>
            </a: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индукциялау-</a:t>
            </a:r>
            <a:r>
              <a:rPr lang="kk-KZ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18-20 </a:t>
            </a:r>
            <a:r>
              <a:rPr lang="kk-KZ" b="1" baseline="30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kk-KZ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buFontTx/>
              <a:buChar char="-"/>
            </a:pPr>
            <a:endParaRPr lang="kk-KZ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kk-KZ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Жарық</a:t>
            </a: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(люминисцентті лампалар-</a:t>
            </a:r>
            <a:r>
              <a:rPr lang="kk-KZ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1000 люкс</a:t>
            </a: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>
              <a:buNone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- морфогенезді индукциялайды;</a:t>
            </a:r>
          </a:p>
          <a:p>
            <a:pPr>
              <a:buNone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- екінші реттік метаболиттердің синтезіне әсер етеді;</a:t>
            </a:r>
          </a:p>
          <a:p>
            <a:pPr>
              <a:buNone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жылу көзі;</a:t>
            </a:r>
          </a:p>
          <a:p>
            <a:pPr>
              <a:buFont typeface="Wingdings" pitchFamily="2" charset="2"/>
              <a:buChar char="Ø"/>
            </a:pPr>
            <a:endParaRPr lang="ru-RU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0066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260648"/>
            <a:ext cx="8712968" cy="6336704"/>
          </a:xfrm>
          <a:solidFill>
            <a:srgbClr val="002060"/>
          </a:solidFill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kk-KZ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Аэрация</a:t>
            </a: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–суспензиялық культураларды өсіруде маңызы зор;</a:t>
            </a:r>
          </a:p>
          <a:p>
            <a:pPr>
              <a:buFont typeface="Wingdings" pitchFamily="2" charset="2"/>
              <a:buChar char="Ø"/>
            </a:pPr>
            <a:endParaRPr lang="kk-KZ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kk-KZ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Ылғалдылық</a:t>
            </a: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-</a:t>
            </a:r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60-70</a:t>
            </a:r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%</a:t>
            </a: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buFont typeface="Wingdings" pitchFamily="2" charset="2"/>
              <a:buChar char="Ø"/>
            </a:pPr>
            <a:endParaRPr lang="kk-KZ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kk-KZ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Қоректік ортаның осмостық қысымы </a:t>
            </a: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(полиэтиленгликоль,</a:t>
            </a:r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сорбит қосу ) – протопласттарды бөліп алғанда және оларды өсіргенде маңызды роль атқарады. </a:t>
            </a:r>
          </a:p>
          <a:p>
            <a:pPr>
              <a:buNone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Ортаның жоғары осмостық қысымы клеткалардың  қоректік заттарды сіңіруін қиындатады. </a:t>
            </a:r>
            <a:endParaRPr lang="ru-RU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6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88640"/>
            <a:ext cx="8784976" cy="6669360"/>
          </a:xfrm>
          <a:solidFill>
            <a:srgbClr val="660033"/>
          </a:solidFill>
        </p:spPr>
        <p:txBody>
          <a:bodyPr/>
          <a:lstStyle/>
          <a:p>
            <a:r>
              <a:rPr lang="kk-KZ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kk-KZ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Каллусты алу және оны өсіру</a:t>
            </a:r>
          </a:p>
          <a:p>
            <a:pPr algn="l"/>
            <a:endParaRPr lang="kk-KZ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Клеткалардың ретсіз бөлінуі нәтижесінде пайда болған ұлпаны </a:t>
            </a:r>
            <a:r>
              <a:rPr lang="kk-KZ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каллус</a:t>
            </a: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деп атайды.</a:t>
            </a:r>
          </a:p>
          <a:p>
            <a:pPr algn="l"/>
            <a:endParaRPr lang="kk-KZ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Клеткалардың бөлінуі арқылы көбейіп өсуін </a:t>
            </a:r>
            <a:r>
              <a:rPr lang="kk-KZ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пролиферация</a:t>
            </a: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деп атайды.</a:t>
            </a:r>
          </a:p>
          <a:p>
            <a:pPr algn="l"/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kk-KZ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1124744"/>
            <a:ext cx="3960440" cy="5256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1340768"/>
            <a:ext cx="3960440" cy="518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251520" y="404664"/>
            <a:ext cx="8435280" cy="6453336"/>
          </a:xfrm>
        </p:spPr>
        <p:txBody>
          <a:bodyPr>
            <a:normAutofit/>
          </a:bodyPr>
          <a:lstStyle/>
          <a:p>
            <a:pPr algn="ctr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In vitro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жағдайында түзілген каллустар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372</TotalTime>
  <Words>298</Words>
  <Application>Microsoft Office PowerPoint</Application>
  <PresentationFormat>Экран (4:3)</PresentationFormat>
  <Paragraphs>130</Paragraphs>
  <Slides>11</Slides>
  <Notes>2</Notes>
  <HiddenSlides>1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98</cp:revision>
  <dcterms:created xsi:type="dcterms:W3CDTF">2010-09-08T16:15:22Z</dcterms:created>
  <dcterms:modified xsi:type="dcterms:W3CDTF">2014-08-16T11:57:51Z</dcterms:modified>
</cp:coreProperties>
</file>